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67" r:id="rId3"/>
    <p:sldId id="277" r:id="rId4"/>
    <p:sldId id="274" r:id="rId5"/>
    <p:sldId id="271" r:id="rId6"/>
    <p:sldId id="269" r:id="rId7"/>
    <p:sldId id="270" r:id="rId8"/>
    <p:sldId id="272" r:id="rId9"/>
    <p:sldId id="273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9"/>
  </p:normalViewPr>
  <p:slideViewPr>
    <p:cSldViewPr>
      <p:cViewPr varScale="1">
        <p:scale>
          <a:sx n="106" d="100"/>
          <a:sy n="106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80852" y="1916832"/>
            <a:ext cx="5472608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Modelling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lichen colonization on an Armenian cross-stone (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khachkar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3743" y="5773600"/>
            <a:ext cx="2430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11-16.05</a:t>
            </a:r>
            <a:r>
              <a:rPr lang="hy-AM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․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2026</a:t>
            </a:r>
          </a:p>
          <a:p>
            <a:pPr algn="ctr"/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Dilijan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0536" y="6391899"/>
            <a:ext cx="2782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sargsyannara259@gmail.com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Parnters | Y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7" t="13369" r="25882" b="11941"/>
          <a:stretch/>
        </p:blipFill>
        <p:spPr bwMode="auto">
          <a:xfrm>
            <a:off x="4955841" y="667789"/>
            <a:ext cx="1058401" cy="9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chens and Fungi of Armenia | Yerev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69" y="700513"/>
            <a:ext cx="940446" cy="9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96923" y="2821957"/>
            <a:ext cx="5917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Senior Laboratory Assistant at the A.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Takhtajyan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Institute of Botany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Member of the International Association for Lichenology</a:t>
            </a:r>
          </a:p>
          <a:p>
            <a:r>
              <a:rPr lang="en-US" sz="1400" dirty="0" err="1">
                <a:latin typeface="Arial" pitchFamily="34" charset="0"/>
                <a:cs typeface="Arial" pitchFamily="34" charset="0"/>
              </a:rPr>
              <a:t>Reseacher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at the Lichens Research and Conservation Group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PhD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Studend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46263" y="3591398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Naira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Sargsyan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Բարձրագույն... - Բարձրագույն կրթության և գիտության կոմիտե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23" y="692553"/>
            <a:ext cx="916031" cy="9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3608" y="3177442"/>
            <a:ext cx="1585173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9749"/>
            <a:ext cx="2446279" cy="207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Առաջընթաց՝ արդյունավետ գիտությամբ «ԱԱԳ-2026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020" y="700513"/>
            <a:ext cx="1056892" cy="10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80852" y="4365104"/>
            <a:ext cx="59175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Senior Laboratory Assistant at the A.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Takhtajyan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Institute of Botany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Researcher at the Lichens Research and Conservation Group</a:t>
            </a:r>
          </a:p>
          <a:p>
            <a:r>
              <a:rPr lang="en-US" sz="1400" dirty="0" err="1">
                <a:latin typeface="Arial" pitchFamily="34" charset="0"/>
                <a:cs typeface="Arial" pitchFamily="34" charset="0"/>
              </a:rPr>
              <a:t>Acopian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Center for the Environment, AUA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11595" y="5103768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Mariam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Gevorgyan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96923" y="6390410"/>
            <a:ext cx="2782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gevorgyanmar2@gmail.com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2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883787"/>
            <a:ext cx="5462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Thank you for your attention!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19" y="548680"/>
            <a:ext cx="3041856" cy="405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74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LL\Downloads\Figur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3"/>
            <a:ext cx="3168352" cy="51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1273621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Study Area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Research conducted at </a:t>
            </a:r>
            <a:r>
              <a:rPr lang="en-US" dirty="0" err="1"/>
              <a:t>Noratus</a:t>
            </a:r>
            <a:r>
              <a:rPr lang="en-US" dirty="0"/>
              <a:t>, near Lake </a:t>
            </a:r>
            <a:r>
              <a:rPr lang="en-US" dirty="0" err="1"/>
              <a:t>Sevan</a:t>
            </a:r>
            <a:r>
              <a:rPr lang="en-US" dirty="0"/>
              <a:t> </a:t>
            </a:r>
            <a:endParaRPr lang="hy-AM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One of the largest medieval </a:t>
            </a:r>
            <a:r>
              <a:rPr lang="en-US" dirty="0" err="1"/>
              <a:t>khachkar</a:t>
            </a:r>
            <a:r>
              <a:rPr lang="en-US" dirty="0"/>
              <a:t> cemeteries in Armenia </a:t>
            </a:r>
            <a:endParaRPr lang="hy-AM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Contains nearly 1,000 </a:t>
            </a:r>
            <a:r>
              <a:rPr lang="en-US" dirty="0" err="1"/>
              <a:t>khachkars</a:t>
            </a:r>
            <a:r>
              <a:rPr lang="en-US" dirty="0"/>
              <a:t> dating from the 9th–17th centuries </a:t>
            </a:r>
            <a:endParaRPr lang="hy-AM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Diverse climate and microhabitats support rich lichen diversity </a:t>
            </a:r>
            <a:endParaRPr lang="hy-AM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 studied </a:t>
            </a:r>
            <a:r>
              <a:rPr lang="en-US" dirty="0" err="1"/>
              <a:t>khachkar</a:t>
            </a:r>
            <a:r>
              <a:rPr lang="en-US" dirty="0"/>
              <a:t> was made of basalt and dated to the 13</a:t>
            </a:r>
            <a:r>
              <a:rPr lang="en-US" baseline="30000" dirty="0"/>
              <a:t>th</a:t>
            </a:r>
            <a:r>
              <a:rPr lang="hy-AM" dirty="0"/>
              <a:t>-</a:t>
            </a:r>
            <a:r>
              <a:rPr lang="en-US" dirty="0"/>
              <a:t>14th centuries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32448" y="593843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Fig.1. Study site and sampling design on the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khachkar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2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41682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Aim and Significance of the Study</a:t>
            </a:r>
            <a:endParaRPr lang="hy-AM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hy-AM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Aim</a:t>
            </a:r>
            <a:endParaRPr lang="hy-AM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To investigate lichen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colonisation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patterns on medieval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khachkars</a:t>
            </a:r>
            <a:r>
              <a:rPr lang="en-US" dirty="0">
                <a:latin typeface="Arial" pitchFamily="34" charset="0"/>
                <a:cs typeface="Arial" pitchFamily="34" charset="0"/>
              </a:rPr>
              <a:t> at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Noratus</a:t>
            </a:r>
            <a:endParaRPr lang="hy-AM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To identify the ecological factors controlling lichen distribution</a:t>
            </a:r>
            <a:endParaRPr lang="hy-AM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To evaluate the potential impact of lichens on basalt deterioration and monument conservation</a:t>
            </a:r>
            <a:endParaRPr lang="hy-AM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y-AM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Significance</a:t>
            </a:r>
            <a:endParaRPr lang="hy-AM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Provides the first detailed ecological study of lichens 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Noratus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khachkars</a:t>
            </a:r>
            <a:endParaRPr lang="hy-AM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Improves understanding of microhabitat-driven lichen communities on cultural heritage stone</a:t>
            </a:r>
            <a:endParaRPr lang="hy-AM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Helps assess the balance between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biodeterioration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and protective roles of lichens</a:t>
            </a:r>
            <a:endParaRPr lang="hy-AM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Supports sustainable and non-invasive conservation strategies for Armenian cultural heritage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8" descr="Status of Lich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0334"/>
            <a:ext cx="1120932" cy="99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3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3960440" cy="732974"/>
          </a:xfrm>
        </p:spPr>
        <p:txBody>
          <a:bodyPr/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Work commencement in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Noratus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Armenia: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June 2025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932040" y="1412776"/>
            <a:ext cx="4041775" cy="731520"/>
          </a:xfrm>
        </p:spPr>
        <p:txBody>
          <a:bodyPr/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Work progress in Trieste, Italy: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November 2025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156555"/>
            <a:ext cx="8534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Modelling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lichen colonization on an Armenian cross-stone (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khachkar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ELL\Desktop\Նորատուս Իտալացիներ\20250611_133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0" y="2808574"/>
            <a:ext cx="2525422" cy="18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esktop\Նորատուս Իտալացիներ\20250611_112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2465" y="3835224"/>
            <a:ext cx="2673728" cy="20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Нет описания фото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22" y="2486949"/>
            <a:ext cx="1980220" cy="14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52" y="2486949"/>
            <a:ext cx="1980220" cy="148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40" y="4236466"/>
            <a:ext cx="1453702" cy="193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908720"/>
            <a:ext cx="48915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Field methods</a:t>
            </a:r>
            <a:endParaRPr lang="hy-AM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Visual field survey</a:t>
            </a:r>
            <a:endParaRPr lang="hy-AM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Relevé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sampling (Braun-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Blanquet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method)</a:t>
            </a:r>
            <a:endParaRPr lang="hy-AM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Braun-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Blanquet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cover scale</a:t>
            </a:r>
            <a:endParaRPr lang="hy-AM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Microhabitat analysis</a:t>
            </a:r>
            <a:endParaRPr lang="hy-AM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Macroscopic field identification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endParaRPr lang="hy-AM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y-AM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Reference / identification method</a:t>
            </a:r>
            <a:endParaRPr lang="hy-AM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Comparative reference method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endParaRPr lang="hy-AM" dirty="0">
              <a:latin typeface="Arial" pitchFamily="34" charset="0"/>
              <a:cs typeface="Arial" pitchFamily="34" charset="0"/>
            </a:endParaRPr>
          </a:p>
          <a:p>
            <a:endParaRPr lang="hy-AM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Ecological analysis</a:t>
            </a:r>
            <a:endParaRPr lang="hy-AM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Ecological indicator analysis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Nimis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method)</a:t>
            </a:r>
            <a:endParaRPr lang="hy-AM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hy-AM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Statistical analysis</a:t>
            </a:r>
            <a:endParaRPr lang="hy-AM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Hierarchical cluster analysis (Ward’s method)</a:t>
            </a:r>
            <a:endParaRPr lang="hy-AM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Ordination analysis (PCA)</a:t>
            </a:r>
            <a:endParaRPr lang="hy-AM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Multivariate statistical analysis (R software)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3695" y="204609"/>
            <a:ext cx="2946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Materials and Methods</a:t>
            </a:r>
            <a:endParaRPr lang="hy-AM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DELL\Downloads\Figure_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60" y="2901077"/>
            <a:ext cx="403227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572000" y="606942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Fig.2. Spatial distribution of lichen sampling plots on the monument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6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000" y="188640"/>
            <a:ext cx="74153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hy-AM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hy-AM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Preliminary survey of 30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khachkars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Noratus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showed mostly homogeneous lichen communities </a:t>
            </a:r>
            <a:endParaRPr lang="hy-AM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One atypical stone (different siliceous rock) had a distinct species set </a:t>
            </a:r>
            <a:endParaRPr lang="hy-AM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 selected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khachkar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was representative of the cemetery </a:t>
            </a:r>
            <a:endParaRPr lang="hy-AM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 total, 27 lichen species were recorded (mostly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crustose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epilithic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forms) </a:t>
            </a:r>
            <a:endParaRPr lang="hy-AM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Ecological pattern showed a shift toward slightly dry and strongly eutrophic conditions </a:t>
            </a:r>
          </a:p>
          <a:p>
            <a:endParaRPr lang="hy-AM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Main vegetation groups identified: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Group A: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Orange-dominated lichens on west-facing vertical surfaces 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Group B: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Similar to A, but on upper east-facing areas 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Group C: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North-facing zones;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fruticose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and foliose species, greenish/whitish appearance 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Group D: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Low lichen cover, mainly south-facing surfaces 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Group E: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Horizontal basement surfaces, high cover, pale yellow-green </a:t>
            </a:r>
          </a:p>
          <a:p>
            <a:endParaRPr lang="hy-AM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Overall, three main lichen communities were identified based on habitat preference and exposure: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North-facing community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Horizontal surface community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General vertical surface community</a:t>
            </a:r>
          </a:p>
        </p:txBody>
      </p:sp>
      <p:pic>
        <p:nvPicPr>
          <p:cNvPr id="4" name="Picture 28" descr="Status of Lich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0334"/>
            <a:ext cx="1120932" cy="99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2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ownloads\Figur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72" y="3789040"/>
            <a:ext cx="5254774" cy="19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ELL\Downloads\Figure_3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9" y="407819"/>
            <a:ext cx="2879403" cy="287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L\Downloads\Figure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95" y="407819"/>
            <a:ext cx="2642877" cy="261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11917" y="3287221"/>
            <a:ext cx="31149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Fig.5. Ordination analysis of lichen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relevés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and ecological group differentiation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87222"/>
            <a:ext cx="39604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Fig.3. Ecological preferences of lichen biota: aridity and eutrophication gradients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7372" y="5889824"/>
            <a:ext cx="55070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Fig. 4. Hierarchical clustering of lichen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relevés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(community grouping)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3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Ecological Drivers of Lichen Distribution</a:t>
            </a:r>
            <a:endParaRPr lang="hy-AM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Lichen species show broad 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holarctic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subcosmopolitan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) distributions </a:t>
            </a:r>
            <a:endParaRPr lang="hy-AM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Colonisation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is controlled mainly by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environmental filters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not endemic flora </a:t>
            </a:r>
            <a:endParaRPr lang="hy-AM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Key drivers: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solar radiation, aridity, nutrient enrichment (eutrophication)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endParaRPr lang="hy-AM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Nutrients likely come from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dust, agriculture and bird activity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endParaRPr lang="hy-AM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Microhabitat moisture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is the main structuring factor </a:t>
            </a:r>
            <a:endParaRPr lang="hy-AM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North-facing surfaces → humid, moisture-demanding communities </a:t>
            </a:r>
            <a:endParaRPr lang="hy-AM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South/sun-exposed surfaces → dry, stress-tolerant species </a:t>
            </a:r>
            <a:endParaRPr lang="hy-AM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Monument shows strong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microhabitat heterogeneity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endParaRPr lang="hy-AM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Three main community types: </a:t>
            </a:r>
            <a:endParaRPr lang="hy-AM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North-facing: humidity-dependent,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fruticose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/foliose lichens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Ramalina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polymorpha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community </a:t>
            </a:r>
            <a:r>
              <a:rPr lang="hy-AM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Group C</a:t>
            </a:r>
            <a:r>
              <a:rPr lang="hy-AM" sz="1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Horizontal surfaces: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nitrophilous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Protoparmeliopsis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muralis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community (Group E)</a:t>
            </a:r>
            <a:endParaRPr lang="hy-AM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Vertical sun-exposed: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Rusavskia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elegans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dominated community (Group A, B, D</a:t>
            </a:r>
            <a:r>
              <a:rPr lang="hy-AM" sz="1400" dirty="0"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DELL\Desktop\Քարաքոսեր\Քարաքոսեր\Ramalina polymorpha\IMG_20240612_191530_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194198"/>
            <a:ext cx="2437511" cy="182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Քարաքոսեր\Քարաքոսեր\Protoparmeliopsis muralis\IMG_48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5033" r="11066" b="7365"/>
          <a:stretch/>
        </p:blipFill>
        <p:spPr bwMode="auto">
          <a:xfrm>
            <a:off x="3332336" y="4194199"/>
            <a:ext cx="2437490" cy="182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Desktop\Քարաքոսեր\Քարաքոսեր\Rusavskia syn Xanthoria elegans\.trashed-1700066527-IMG_20231016_154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84" y="4194199"/>
            <a:ext cx="2437509" cy="182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3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584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Lichen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colonisation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at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Noratus</a:t>
            </a:r>
            <a:r>
              <a:rPr lang="en-US" dirty="0">
                <a:latin typeface="Arial" pitchFamily="34" charset="0"/>
                <a:cs typeface="Arial" pitchFamily="34" charset="0"/>
              </a:rPr>
              <a:t> is mainly controlled by </a:t>
            </a:r>
            <a:endParaRPr lang="hy-AM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microhabitat moisture,</a:t>
            </a:r>
            <a:endParaRPr lang="hy-AM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exposure</a:t>
            </a:r>
            <a:endParaRPr lang="hy-AM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nutrient input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These factors create a clear and predictable spatial pattern of lichen communities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Lichens may contribute to mineral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mobilisation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in basalt, but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→ structural impact is currently limited under dry–cold conditions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The main visible effect is chromatic alteration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colour</a:t>
            </a:r>
            <a:r>
              <a:rPr lang="en-US" dirty="0">
                <a:latin typeface="Arial" pitchFamily="34" charset="0"/>
                <a:cs typeface="Arial" pitchFamily="34" charset="0"/>
              </a:rPr>
              <a:t> changes)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→ which has become part of the cemetery’s visual character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Conservation should be proportionate and non-invasive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focus on monitoring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intervene only where real material risk exists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consider aesthetic and cultural value of lichens</a:t>
            </a:r>
          </a:p>
        </p:txBody>
      </p:sp>
      <p:pic>
        <p:nvPicPr>
          <p:cNvPr id="3" name="Picture 28" descr="Status of Lich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0334"/>
            <a:ext cx="1120932" cy="99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63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769</TotalTime>
  <Words>738</Words>
  <Application>Microsoft Macintosh PowerPoint</Application>
  <PresentationFormat>On-screen Show (4:3)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Georgia</vt:lpstr>
      <vt:lpstr>Wingdings</vt:lpstr>
      <vt:lpstr>Wingdings 2</vt:lpstr>
      <vt:lpstr>Официальная</vt:lpstr>
      <vt:lpstr>PowerPoint Presentation</vt:lpstr>
      <vt:lpstr>PowerPoint Presentation</vt:lpstr>
      <vt:lpstr>PowerPoint Presentation</vt:lpstr>
      <vt:lpstr>Modelling lichen colonization on an Armenian cross-stone (khachkar)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Mariam Gevorgyan</cp:lastModifiedBy>
  <cp:revision>41</cp:revision>
  <dcterms:created xsi:type="dcterms:W3CDTF">2026-05-12T10:32:03Z</dcterms:created>
  <dcterms:modified xsi:type="dcterms:W3CDTF">2026-05-14T07:58:38Z</dcterms:modified>
</cp:coreProperties>
</file>